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70" r:id="rId5"/>
    <p:sldId id="271" r:id="rId6"/>
    <p:sldId id="272" r:id="rId7"/>
    <p:sldId id="273" r:id="rId8"/>
    <p:sldId id="259" r:id="rId9"/>
    <p:sldId id="274" r:id="rId10"/>
    <p:sldId id="275" r:id="rId11"/>
    <p:sldId id="276" r:id="rId12"/>
    <p:sldId id="260" r:id="rId13"/>
    <p:sldId id="277" r:id="rId14"/>
    <p:sldId id="261" r:id="rId15"/>
    <p:sldId id="278" r:id="rId16"/>
    <p:sldId id="279" r:id="rId17"/>
    <p:sldId id="280" r:id="rId18"/>
    <p:sldId id="262" r:id="rId19"/>
    <p:sldId id="281" r:id="rId20"/>
    <p:sldId id="263" r:id="rId21"/>
    <p:sldId id="282" r:id="rId22"/>
    <p:sldId id="264" r:id="rId23"/>
    <p:sldId id="283" r:id="rId24"/>
    <p:sldId id="265" r:id="rId25"/>
    <p:sldId id="285" r:id="rId26"/>
    <p:sldId id="266" r:id="rId27"/>
    <p:sldId id="286" r:id="rId28"/>
    <p:sldId id="267" r:id="rId29"/>
    <p:sldId id="287" r:id="rId30"/>
    <p:sldId id="268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FC2"/>
    <a:srgbClr val="019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407" autoAdjust="0"/>
  </p:normalViewPr>
  <p:slideViewPr>
    <p:cSldViewPr snapToGrid="0">
      <p:cViewPr varScale="1">
        <p:scale>
          <a:sx n="74" d="100"/>
          <a:sy n="74" d="100"/>
        </p:scale>
        <p:origin x="2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97FF-4E51-4EA6-9334-E84765CAD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E550F-C66E-405A-AD4B-C144A9580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BE263-40B3-49A1-A47B-668DC744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DC79B-2D58-4F2C-A5A5-DF9BA6594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C0008-6E80-4DE0-8287-5DF7A566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2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957D-23D4-4B63-AB27-19CC29BD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5263E-0C1A-4DC7-9048-2167E325A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C6844-A6E0-46D5-91DF-07071A75D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C3080-FDA3-4461-89B4-4E5AA7091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06E50-1C93-4CA9-BD99-CB8381EA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1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BE4231-B8FC-4862-89D2-8865F9ED2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4AD5-8DB4-433F-B783-CCF592F39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44AEA-CBCA-4AAF-A5B2-40CCFA53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E8E80-04BF-44C9-A6FB-71C6FDE7C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9EA6-3832-441C-8A4F-34D01620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4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8FE6-2D1B-4AB4-9DB3-6D6ABBF0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34C70-8790-4E19-9413-0A566FF24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DAA11-6CC6-445B-A867-2303334A2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2D1AE-2D01-46F1-8C91-625055F0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683A9-330A-4B14-B80A-3A80F27B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8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6D39-6555-4852-A03A-586FAC7A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2E7E4-423D-4952-8FFC-5768CA635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8340-2AA2-4480-9B18-94527533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78197-57DC-4C78-87A7-8636CCAC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34395-AE72-42DB-A846-EF7452CFE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8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5A1D-3C8C-451E-B88F-7F818873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A8765-1BC7-4FD8-AFF2-C76F9D930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CDFF4-2037-4DB5-B44C-5528025D4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B0A52-BA2E-4211-8A38-E951FD6D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9855B-B50D-4748-9E10-EEDDA335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97AE9-E45E-4550-82D6-E8B9F951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3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65900-1A2B-4214-A420-A0EEC3E59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0C3D1-1688-4F05-92F8-C40B4032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8D51A-35D8-4443-B2C8-341F4E9F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C294BE-C857-4959-9B15-FA1BB56ED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FE3AE-A816-4BC1-A44F-4A3C272BA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882511-FB7F-4714-A7B8-4A9D2A1E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C2DB4C-2AEC-4BEB-854C-85E940C3F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9F1323-57B3-4060-8855-A4F1E897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0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EF408-0138-47D1-84AC-FED6AC717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2FBBB-13B4-4ECD-888A-3C33FA06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0443E-1165-46F2-9D2A-A0A77874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AD01B-4150-4E75-BE66-5DD11D24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4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703FA-4831-4DE2-B1AE-072A4B60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77A5D-C51F-4427-A9A9-60841462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F09C-E29E-4BD5-A2B3-F5E5689D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2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9E41-AA17-4D89-882E-0D768012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AA755-5305-437D-83C4-78A81F95A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A7125-EDC5-48B0-9793-4749D953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4362-D6A3-46D3-898F-C2FB8692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C7F20-F7DF-4DE1-984E-3178AE2B5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D410-F860-425D-998B-A28D04B2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3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52B3-8F31-4463-B5A6-424054A4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FD0A78-8A26-451F-BE2B-0818E45D2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EAEB-4EF2-4EC0-929D-E8C346A85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27977-5877-4D9D-9FE5-6A181A383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CCB2C-DFB8-4F01-8992-A7A167B94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8ED77-032D-4ADC-9839-E72DDE39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6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C29D6C-A45E-4076-9D44-66C92E7F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3A0E0-69DA-44F2-9DE6-728FE3877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8DC0F-EA3F-44CF-8E54-30ECA353D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E6A0E-1F77-429C-8A39-3C4C7B581D0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0FC89-DACE-4EB3-85A2-B37DC3E7E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625E1-C1CE-4686-9985-4864628BD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C9DA6-C351-4F6B-A2BA-B156E9652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5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3.jp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DA551-0C73-45F3-B526-87A98E6BE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8D34D5-3F33-43D9-8726-1513B8BA513C}"/>
              </a:ext>
            </a:extLst>
          </p:cNvPr>
          <p:cNvSpPr/>
          <p:nvPr/>
        </p:nvSpPr>
        <p:spPr>
          <a:xfrm>
            <a:off x="238712" y="5801247"/>
            <a:ext cx="892366" cy="890071"/>
          </a:xfrm>
          <a:prstGeom prst="ellipse">
            <a:avLst/>
          </a:prstGeom>
          <a:solidFill>
            <a:schemeClr val="accent1">
              <a:alpha val="86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6010E2-D8BD-4654-A637-0E50DC4C81AF}"/>
              </a:ext>
            </a:extLst>
          </p:cNvPr>
          <p:cNvSpPr/>
          <p:nvPr/>
        </p:nvSpPr>
        <p:spPr>
          <a:xfrm>
            <a:off x="348656" y="107987"/>
            <a:ext cx="892366" cy="890071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C79824-F2DD-4680-9448-C793F2C3746D}"/>
              </a:ext>
            </a:extLst>
          </p:cNvPr>
          <p:cNvSpPr/>
          <p:nvPr/>
        </p:nvSpPr>
        <p:spPr>
          <a:xfrm>
            <a:off x="4102272" y="5854097"/>
            <a:ext cx="892366" cy="890071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C4A923-A3A7-4F88-99D5-0CA49C310407}"/>
              </a:ext>
            </a:extLst>
          </p:cNvPr>
          <p:cNvSpPr/>
          <p:nvPr/>
        </p:nvSpPr>
        <p:spPr>
          <a:xfrm>
            <a:off x="5924257" y="107987"/>
            <a:ext cx="892366" cy="890071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6047D1B-942D-43F0-98DA-813EEC279C94}"/>
              </a:ext>
            </a:extLst>
          </p:cNvPr>
          <p:cNvSpPr/>
          <p:nvPr/>
        </p:nvSpPr>
        <p:spPr>
          <a:xfrm>
            <a:off x="9542489" y="139740"/>
            <a:ext cx="892366" cy="890071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4133449-0CE5-4023-9AA4-081AFC7F6B3B}"/>
              </a:ext>
            </a:extLst>
          </p:cNvPr>
          <p:cNvSpPr/>
          <p:nvPr/>
        </p:nvSpPr>
        <p:spPr>
          <a:xfrm>
            <a:off x="4130560" y="107987"/>
            <a:ext cx="892366" cy="890071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DBFD8B2-5BC3-435C-9A9C-A33ECCEAE77D}"/>
              </a:ext>
            </a:extLst>
          </p:cNvPr>
          <p:cNvSpPr/>
          <p:nvPr/>
        </p:nvSpPr>
        <p:spPr>
          <a:xfrm>
            <a:off x="7648243" y="107987"/>
            <a:ext cx="892366" cy="890071"/>
          </a:xfrm>
          <a:prstGeom prst="ellipse">
            <a:avLst/>
          </a:prstGeom>
          <a:solidFill>
            <a:schemeClr val="accent1">
              <a:alpha val="89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31AFE1-2674-49F6-899E-969227806DCE}"/>
              </a:ext>
            </a:extLst>
          </p:cNvPr>
          <p:cNvSpPr txBox="1"/>
          <p:nvPr/>
        </p:nvSpPr>
        <p:spPr>
          <a:xfrm>
            <a:off x="5869340" y="370052"/>
            <a:ext cx="1061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پاخور بودن</a:t>
            </a:r>
            <a:endParaRPr lang="en-US" sz="15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39BAF4B-9BE6-48CD-A218-3CD47168339A}"/>
              </a:ext>
            </a:extLst>
          </p:cNvPr>
          <p:cNvSpPr/>
          <p:nvPr/>
        </p:nvSpPr>
        <p:spPr>
          <a:xfrm>
            <a:off x="7581809" y="5838389"/>
            <a:ext cx="892366" cy="890071"/>
          </a:xfrm>
          <a:prstGeom prst="ellipse">
            <a:avLst/>
          </a:prstGeom>
          <a:solidFill>
            <a:schemeClr val="accent1">
              <a:alpha val="89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7993B8-1770-4596-A0BB-D05B4CA7D9E1}"/>
              </a:ext>
            </a:extLst>
          </p:cNvPr>
          <p:cNvSpPr txBox="1"/>
          <p:nvPr/>
        </p:nvSpPr>
        <p:spPr>
          <a:xfrm>
            <a:off x="4018429" y="6088845"/>
            <a:ext cx="1061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300" dirty="0">
                <a:solidFill>
                  <a:schemeClr val="bg1"/>
                </a:solidFill>
                <a:cs typeface="B Titr" panose="00000700000000000000" pitchFamily="2" charset="-78"/>
              </a:rPr>
              <a:t>هم پوشانی</a:t>
            </a:r>
          </a:p>
          <a:p>
            <a:pPr algn="ctr"/>
            <a:r>
              <a:rPr lang="fa-IR" sz="1300" dirty="0">
                <a:solidFill>
                  <a:schemeClr val="bg1"/>
                </a:solidFill>
                <a:cs typeface="B Titr" panose="00000700000000000000" pitchFamily="2" charset="-78"/>
              </a:rPr>
              <a:t>فضای سقوط</a:t>
            </a:r>
            <a:endParaRPr lang="en-US" sz="13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02DCAC-4BBB-45CA-A38D-6A54A9AACB0B}"/>
              </a:ext>
            </a:extLst>
          </p:cNvPr>
          <p:cNvSpPr txBox="1"/>
          <p:nvPr/>
        </p:nvSpPr>
        <p:spPr>
          <a:xfrm>
            <a:off x="7483574" y="6120332"/>
            <a:ext cx="1061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solidFill>
                  <a:schemeClr val="bg1"/>
                </a:solidFill>
                <a:cs typeface="B Titr" panose="00000700000000000000" pitchFamily="2" charset="-78"/>
              </a:rPr>
              <a:t>سطح ضربه</a:t>
            </a:r>
            <a:endParaRPr lang="en-US" sz="16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61D017-AC95-4C75-8D1D-FA555DA27AFC}"/>
              </a:ext>
            </a:extLst>
          </p:cNvPr>
          <p:cNvSpPr txBox="1"/>
          <p:nvPr/>
        </p:nvSpPr>
        <p:spPr>
          <a:xfrm>
            <a:off x="9515282" y="423192"/>
            <a:ext cx="1061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فضای آزاد</a:t>
            </a:r>
            <a:endParaRPr lang="en-US" sz="15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021EA1-F4A7-410F-83B9-C0A27964054A}"/>
              </a:ext>
            </a:extLst>
          </p:cNvPr>
          <p:cNvSpPr txBox="1"/>
          <p:nvPr/>
        </p:nvSpPr>
        <p:spPr>
          <a:xfrm>
            <a:off x="154332" y="5936783"/>
            <a:ext cx="1061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وسیله دسترسی</a:t>
            </a:r>
            <a:endParaRPr lang="en-US" sz="15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B93471-C236-4200-88C8-749DB3FAF866}"/>
              </a:ext>
            </a:extLst>
          </p:cNvPr>
          <p:cNvSpPr txBox="1"/>
          <p:nvPr/>
        </p:nvSpPr>
        <p:spPr>
          <a:xfrm>
            <a:off x="262813" y="239249"/>
            <a:ext cx="1061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نقاط </a:t>
            </a:r>
          </a:p>
          <a:p>
            <a:pPr algn="ctr"/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گیر کردن</a:t>
            </a:r>
            <a:endParaRPr lang="en-US" sz="15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25B617E-6409-4354-A3C1-D69B7D794BAD}"/>
              </a:ext>
            </a:extLst>
          </p:cNvPr>
          <p:cNvSpPr/>
          <p:nvPr/>
        </p:nvSpPr>
        <p:spPr>
          <a:xfrm>
            <a:off x="2252483" y="116220"/>
            <a:ext cx="892366" cy="890071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D4A559-D8B3-400E-9993-D2AE2E771A15}"/>
              </a:ext>
            </a:extLst>
          </p:cNvPr>
          <p:cNvSpPr txBox="1"/>
          <p:nvPr/>
        </p:nvSpPr>
        <p:spPr>
          <a:xfrm>
            <a:off x="2168103" y="378759"/>
            <a:ext cx="1061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 بخش شروع</a:t>
            </a:r>
            <a:endParaRPr lang="en-US" sz="15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51251E-C4FA-4FAB-B17C-EE03E2997ECE}"/>
              </a:ext>
            </a:extLst>
          </p:cNvPr>
          <p:cNvSpPr txBox="1"/>
          <p:nvPr/>
        </p:nvSpPr>
        <p:spPr>
          <a:xfrm>
            <a:off x="4046180" y="414573"/>
            <a:ext cx="1061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زنگ زدگی</a:t>
            </a:r>
            <a:endParaRPr lang="en-US" sz="15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BA2D59-7CAA-4AE8-820D-35284C7406FC}"/>
              </a:ext>
            </a:extLst>
          </p:cNvPr>
          <p:cNvSpPr txBox="1"/>
          <p:nvPr/>
        </p:nvSpPr>
        <p:spPr>
          <a:xfrm>
            <a:off x="7581809" y="295274"/>
            <a:ext cx="1061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300" dirty="0">
                <a:solidFill>
                  <a:schemeClr val="bg1"/>
                </a:solidFill>
                <a:cs typeface="B Titr" panose="00000700000000000000" pitchFamily="2" charset="-78"/>
              </a:rPr>
              <a:t>فضای آزاد ایستاده</a:t>
            </a:r>
            <a:endParaRPr lang="en-US" sz="13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1DF356D-B896-4DF6-BF9B-EE6178F67BC6}"/>
              </a:ext>
            </a:extLst>
          </p:cNvPr>
          <p:cNvSpPr/>
          <p:nvPr/>
        </p:nvSpPr>
        <p:spPr>
          <a:xfrm>
            <a:off x="2252483" y="5851709"/>
            <a:ext cx="892366" cy="890071"/>
          </a:xfrm>
          <a:prstGeom prst="ellipse">
            <a:avLst/>
          </a:prstGeom>
          <a:solidFill>
            <a:schemeClr val="accent1">
              <a:alpha val="9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D0B43DA-CE48-44D5-A15E-EC95F7F534A7}"/>
              </a:ext>
            </a:extLst>
          </p:cNvPr>
          <p:cNvSpPr txBox="1"/>
          <p:nvPr/>
        </p:nvSpPr>
        <p:spPr>
          <a:xfrm>
            <a:off x="2168103" y="6019745"/>
            <a:ext cx="1061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صخره نوردی</a:t>
            </a:r>
            <a:endParaRPr lang="en-US" sz="15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B4AC741-6DFD-489B-8C4D-DE922AB09909}"/>
              </a:ext>
            </a:extLst>
          </p:cNvPr>
          <p:cNvSpPr/>
          <p:nvPr/>
        </p:nvSpPr>
        <p:spPr>
          <a:xfrm>
            <a:off x="6007563" y="5833095"/>
            <a:ext cx="892366" cy="890071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8317124-F29E-4ED5-826E-E7CD10BF2881}"/>
              </a:ext>
            </a:extLst>
          </p:cNvPr>
          <p:cNvSpPr txBox="1"/>
          <p:nvPr/>
        </p:nvSpPr>
        <p:spPr>
          <a:xfrm>
            <a:off x="5923183" y="6112875"/>
            <a:ext cx="1061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dirty="0">
                <a:solidFill>
                  <a:schemeClr val="bg1"/>
                </a:solidFill>
                <a:cs typeface="B Titr" panose="00000700000000000000" pitchFamily="2" charset="-78"/>
              </a:rPr>
              <a:t> بخش خروج</a:t>
            </a:r>
            <a:endParaRPr lang="en-US" sz="15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C14BE17-A475-45BB-9821-171160010161}"/>
              </a:ext>
            </a:extLst>
          </p:cNvPr>
          <p:cNvSpPr/>
          <p:nvPr/>
        </p:nvSpPr>
        <p:spPr>
          <a:xfrm>
            <a:off x="11170022" y="5801247"/>
            <a:ext cx="892366" cy="890071"/>
          </a:xfrm>
          <a:prstGeom prst="ellipse">
            <a:avLst/>
          </a:prstGeom>
          <a:solidFill>
            <a:schemeClr val="accent1">
              <a:alpha val="89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640B88C-19D5-4C47-B893-85B1D3B18043}"/>
              </a:ext>
            </a:extLst>
          </p:cNvPr>
          <p:cNvSpPr txBox="1"/>
          <p:nvPr/>
        </p:nvSpPr>
        <p:spPr>
          <a:xfrm>
            <a:off x="11075003" y="6077005"/>
            <a:ext cx="1061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solidFill>
                  <a:schemeClr val="bg1"/>
                </a:solidFill>
                <a:cs typeface="B Titr" panose="00000700000000000000" pitchFamily="2" charset="-78"/>
              </a:rPr>
              <a:t>مستندات</a:t>
            </a:r>
            <a:endParaRPr lang="en-US" sz="16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04B090-A7D4-47DE-B286-77F76BFD3263}"/>
              </a:ext>
            </a:extLst>
          </p:cNvPr>
          <p:cNvCxnSpPr/>
          <p:nvPr/>
        </p:nvCxnSpPr>
        <p:spPr>
          <a:xfrm flipV="1">
            <a:off x="820615" y="4302369"/>
            <a:ext cx="726831" cy="151417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67F47C-ACEF-4962-AF83-95254FEA36D7}"/>
              </a:ext>
            </a:extLst>
          </p:cNvPr>
          <p:cNvCxnSpPr>
            <a:stCxn id="18" idx="5"/>
          </p:cNvCxnSpPr>
          <p:nvPr/>
        </p:nvCxnSpPr>
        <p:spPr>
          <a:xfrm>
            <a:off x="1110338" y="867710"/>
            <a:ext cx="1656308" cy="239130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85F6BB-A709-4E32-9737-BAA7BD040642}"/>
              </a:ext>
            </a:extLst>
          </p:cNvPr>
          <p:cNvCxnSpPr/>
          <p:nvPr/>
        </p:nvCxnSpPr>
        <p:spPr>
          <a:xfrm>
            <a:off x="2907323" y="998058"/>
            <a:ext cx="1512277" cy="24309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5DDAC6-F165-4673-9D7D-9801A4778440}"/>
              </a:ext>
            </a:extLst>
          </p:cNvPr>
          <p:cNvCxnSpPr/>
          <p:nvPr/>
        </p:nvCxnSpPr>
        <p:spPr>
          <a:xfrm flipV="1">
            <a:off x="2864348" y="4518864"/>
            <a:ext cx="476857" cy="134346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03A08D-A472-499E-8E79-9E804FCB8990}"/>
              </a:ext>
            </a:extLst>
          </p:cNvPr>
          <p:cNvCxnSpPr>
            <a:cxnSpLocks/>
          </p:cNvCxnSpPr>
          <p:nvPr/>
        </p:nvCxnSpPr>
        <p:spPr>
          <a:xfrm flipV="1">
            <a:off x="4707981" y="4758924"/>
            <a:ext cx="170138" cy="109278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83F5F1-55BC-43DE-B4CD-09A2F50EBE95}"/>
              </a:ext>
            </a:extLst>
          </p:cNvPr>
          <p:cNvCxnSpPr>
            <a:cxnSpLocks/>
          </p:cNvCxnSpPr>
          <p:nvPr/>
        </p:nvCxnSpPr>
        <p:spPr>
          <a:xfrm>
            <a:off x="4904920" y="927965"/>
            <a:ext cx="1355203" cy="10297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8F77CC4-6C56-4A2B-ABF5-C8AB1DD73889}"/>
              </a:ext>
            </a:extLst>
          </p:cNvPr>
          <p:cNvCxnSpPr>
            <a:cxnSpLocks/>
          </p:cNvCxnSpPr>
          <p:nvPr/>
        </p:nvCxnSpPr>
        <p:spPr>
          <a:xfrm>
            <a:off x="6604073" y="955282"/>
            <a:ext cx="1168327" cy="26437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935521C-A0AD-4823-8EC6-4B1DDD532F19}"/>
              </a:ext>
            </a:extLst>
          </p:cNvPr>
          <p:cNvCxnSpPr>
            <a:cxnSpLocks/>
          </p:cNvCxnSpPr>
          <p:nvPr/>
        </p:nvCxnSpPr>
        <p:spPr>
          <a:xfrm flipV="1">
            <a:off x="6487725" y="4758924"/>
            <a:ext cx="93" cy="104232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B487FCC-C1DA-4555-8793-60A9DB0A2BCB}"/>
              </a:ext>
            </a:extLst>
          </p:cNvPr>
          <p:cNvCxnSpPr/>
          <p:nvPr/>
        </p:nvCxnSpPr>
        <p:spPr>
          <a:xfrm flipV="1">
            <a:off x="8339744" y="5521530"/>
            <a:ext cx="303190" cy="39937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759F60A-650E-457B-AA44-57F24A4253F0}"/>
              </a:ext>
            </a:extLst>
          </p:cNvPr>
          <p:cNvCxnSpPr>
            <a:stCxn id="30" idx="4"/>
          </p:cNvCxnSpPr>
          <p:nvPr/>
        </p:nvCxnSpPr>
        <p:spPr>
          <a:xfrm>
            <a:off x="8094426" y="998058"/>
            <a:ext cx="2819" cy="9596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E8CC09E-5A98-4572-985D-F65FB16D286F}"/>
              </a:ext>
            </a:extLst>
          </p:cNvPr>
          <p:cNvCxnSpPr>
            <a:cxnSpLocks/>
          </p:cNvCxnSpPr>
          <p:nvPr/>
        </p:nvCxnSpPr>
        <p:spPr>
          <a:xfrm flipH="1">
            <a:off x="9016370" y="1029809"/>
            <a:ext cx="842738" cy="256917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451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9B0A-E193-4CE8-B9A2-074EC2F35F1C}"/>
              </a:ext>
            </a:extLst>
          </p:cNvPr>
          <p:cNvSpPr txBox="1"/>
          <p:nvPr/>
        </p:nvSpPr>
        <p:spPr>
          <a:xfrm>
            <a:off x="5659071" y="325161"/>
            <a:ext cx="617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امکان گیرکردن شابلون های سروگردن، نیم تنه و 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V</a:t>
            </a:r>
            <a:r>
              <a:rPr lang="fa-I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شکل در وسیله ترکیبی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10549-A54E-4595-A103-E8FC285F0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1078527" y="1143000"/>
            <a:ext cx="344969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FEC5D-CD47-4120-9DF4-C8B000E84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01" y="5898906"/>
            <a:ext cx="142875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57FB6-4036-4688-86E3-FA80B46DE1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r="17211"/>
          <a:stretch/>
        </p:blipFill>
        <p:spPr>
          <a:xfrm>
            <a:off x="5263662" y="1143000"/>
            <a:ext cx="6217522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18DE5B-A39F-48EA-B3F5-C2034AA1F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30" y="5827468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9770A0-D4A8-4472-B015-417DE8CD544E}"/>
              </a:ext>
            </a:extLst>
          </p:cNvPr>
          <p:cNvSpPr txBox="1"/>
          <p:nvPr/>
        </p:nvSpPr>
        <p:spPr>
          <a:xfrm>
            <a:off x="3962402" y="386862"/>
            <a:ext cx="785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امکان گیر کردن پا و ساق پا در فاصله های آزاد بیش از 3 سانتی متر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در </a:t>
            </a:r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سکوی وسیله ترکیبی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4B996-41E4-4CD4-9FC1-4125D9F55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6" b="13333"/>
          <a:stretch/>
        </p:blipFill>
        <p:spPr>
          <a:xfrm>
            <a:off x="6806468" y="1125377"/>
            <a:ext cx="3588815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0818DF-EC64-4D60-B383-DECB2A677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87" y="5777837"/>
            <a:ext cx="1400175" cy="923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539449-0E9D-4EF4-8143-47EFB3B2D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6"/>
          <a:stretch/>
        </p:blipFill>
        <p:spPr>
          <a:xfrm>
            <a:off x="1348154" y="1125377"/>
            <a:ext cx="330590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16F8FA-6686-4358-99B3-C7093AE81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33" y="5849274"/>
            <a:ext cx="14287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A82510D-BBDF-43C4-9586-BD89A29C9E90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DEE39-7E0D-4D86-83CF-A95B3E9295C2}"/>
              </a:ext>
            </a:extLst>
          </p:cNvPr>
          <p:cNvSpPr txBox="1"/>
          <p:nvPr/>
        </p:nvSpPr>
        <p:spPr>
          <a:xfrm>
            <a:off x="851878" y="2644170"/>
            <a:ext cx="2483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800" dirty="0">
                <a:solidFill>
                  <a:schemeClr val="bg1"/>
                </a:solidFill>
                <a:cs typeface="B Titr" panose="00000700000000000000" pitchFamily="2" charset="-78"/>
              </a:rPr>
              <a:t>صخره </a:t>
            </a:r>
          </a:p>
          <a:p>
            <a:pPr algn="ctr"/>
            <a:r>
              <a:rPr lang="fa-IR" sz="4800" dirty="0">
                <a:solidFill>
                  <a:schemeClr val="bg1"/>
                </a:solidFill>
                <a:cs typeface="B Titr" panose="00000700000000000000" pitchFamily="2" charset="-78"/>
              </a:rPr>
              <a:t>نوردی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5BC32-BAC3-45CE-8792-507B50506A20}"/>
              </a:ext>
            </a:extLst>
          </p:cNvPr>
          <p:cNvSpPr txBox="1"/>
          <p:nvPr/>
        </p:nvSpPr>
        <p:spPr>
          <a:xfrm>
            <a:off x="5360615" y="3105834"/>
            <a:ext cx="6484467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نیازی به حفاظ در کناره های صخره نوردی وجود ندارد و بایستی ارتفاع این وسیله</a:t>
            </a:r>
          </a:p>
          <a:p>
            <a:pPr algn="ctr" rtl="1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با نتایج 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HIC</a:t>
            </a:r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 سطح جذب ضربه مطابقت داشته باشد.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15BF6F-F04E-492E-979C-4D3329AE0992}"/>
              </a:ext>
            </a:extLst>
          </p:cNvPr>
          <p:cNvCxnSpPr>
            <a:cxnSpLocks/>
            <a:stCxn id="3" idx="6"/>
            <a:endCxn id="7" idx="1"/>
          </p:cNvCxnSpPr>
          <p:nvPr/>
        </p:nvCxnSpPr>
        <p:spPr>
          <a:xfrm>
            <a:off x="3427399" y="3429000"/>
            <a:ext cx="19332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8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608D8-09C4-4FEE-BE51-2E298A87CD98}"/>
              </a:ext>
            </a:extLst>
          </p:cNvPr>
          <p:cNvSpPr txBox="1"/>
          <p:nvPr/>
        </p:nvSpPr>
        <p:spPr>
          <a:xfrm>
            <a:off x="879231" y="339969"/>
            <a:ext cx="11230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نیازی به حفاظ در کناره های صخره نوردی وجود ندارد و بایستی ارتفاع این وسیله با نتایج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HIC</a:t>
            </a:r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 سطح جذب ضربه مطابقت داشته باشد.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3C35F-4F01-4AE4-810D-413BC3A0A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9"/>
          <a:stretch/>
        </p:blipFill>
        <p:spPr>
          <a:xfrm>
            <a:off x="3833446" y="1143000"/>
            <a:ext cx="3486157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588A18-B12A-432A-9E17-AB481D9CC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36" y="5824808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A1EAB53-FAF3-49CF-97AF-875B93DF7198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5037C-A0D3-4ADD-920C-C7BCEF18BFBC}"/>
              </a:ext>
            </a:extLst>
          </p:cNvPr>
          <p:cNvSpPr txBox="1"/>
          <p:nvPr/>
        </p:nvSpPr>
        <p:spPr>
          <a:xfrm>
            <a:off x="851878" y="2644170"/>
            <a:ext cx="2483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800" dirty="0">
                <a:solidFill>
                  <a:schemeClr val="bg1"/>
                </a:solidFill>
                <a:cs typeface="B Titr" panose="00000700000000000000" pitchFamily="2" charset="-78"/>
              </a:rPr>
              <a:t>بخش</a:t>
            </a:r>
          </a:p>
          <a:p>
            <a:pPr algn="ctr"/>
            <a:r>
              <a:rPr lang="fa-IR" sz="4800" dirty="0">
                <a:solidFill>
                  <a:schemeClr val="bg1"/>
                </a:solidFill>
                <a:cs typeface="B Titr" panose="00000700000000000000" pitchFamily="2" charset="-78"/>
              </a:rPr>
              <a:t>شروع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776CD-D302-43CD-8B40-7A3C8A8ED95F}"/>
              </a:ext>
            </a:extLst>
          </p:cNvPr>
          <p:cNvSpPr txBox="1"/>
          <p:nvPr/>
        </p:nvSpPr>
        <p:spPr>
          <a:xfrm>
            <a:off x="6096000" y="845133"/>
            <a:ext cx="5687776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در سرسره های با ارتفاع بیش از یک  متر از سطح زمین ارتفاع حفاظ</a:t>
            </a:r>
          </a:p>
          <a:p>
            <a:pPr algn="ctr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بخش شروع در قسمت بیرونی سکو بایستی حداقل 50 سانتی متر باشد.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68042-B833-49E2-A34B-5DBF60F7DB12}"/>
              </a:ext>
            </a:extLst>
          </p:cNvPr>
          <p:cNvSpPr txBox="1"/>
          <p:nvPr/>
        </p:nvSpPr>
        <p:spPr>
          <a:xfrm>
            <a:off x="6596747" y="3105834"/>
            <a:ext cx="4615939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طول بخش شروع سرسره بایستی حداقل 35 سانتی متر</a:t>
            </a:r>
          </a:p>
          <a:p>
            <a:pPr algn="ctr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و شیب بخش شروع نیز بایستی 0 تا 5 درجه باشد.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90EC0-8655-424E-8FC7-C0AF971243BB}"/>
              </a:ext>
            </a:extLst>
          </p:cNvPr>
          <p:cNvSpPr txBox="1"/>
          <p:nvPr/>
        </p:nvSpPr>
        <p:spPr>
          <a:xfrm>
            <a:off x="6096000" y="5159510"/>
            <a:ext cx="5687775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cs typeface="B Nazanin" panose="00000400000000000000" pitchFamily="2" charset="-78"/>
              </a:rPr>
              <a:t>نصب میله مهار محفظ در ارتفاع 60 الی 90 سانتی متری بالای بخش شروع سرسره های با ارتفاع بیش از یک متری از سطح زمین</a:t>
            </a:r>
            <a:endParaRPr lang="en-US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10B57A-AA87-4F10-B729-F376C365544B}"/>
              </a:ext>
            </a:extLst>
          </p:cNvPr>
          <p:cNvCxnSpPr>
            <a:cxnSpLocks/>
            <a:stCxn id="3" idx="6"/>
            <a:endCxn id="7" idx="1"/>
          </p:cNvCxnSpPr>
          <p:nvPr/>
        </p:nvCxnSpPr>
        <p:spPr>
          <a:xfrm flipV="1">
            <a:off x="3427399" y="1168299"/>
            <a:ext cx="2668601" cy="22607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2561F-32E5-47F9-A3F8-5DD9D5B781D6}"/>
              </a:ext>
            </a:extLst>
          </p:cNvPr>
          <p:cNvCxnSpPr>
            <a:cxnSpLocks/>
            <a:stCxn id="3" idx="6"/>
            <a:endCxn id="9" idx="1"/>
          </p:cNvCxnSpPr>
          <p:nvPr/>
        </p:nvCxnSpPr>
        <p:spPr>
          <a:xfrm>
            <a:off x="3427399" y="3429000"/>
            <a:ext cx="316934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9612A6-53AE-4821-9603-EAB2E8C54F94}"/>
              </a:ext>
            </a:extLst>
          </p:cNvPr>
          <p:cNvCxnSpPr>
            <a:cxnSpLocks/>
            <a:stCxn id="3" idx="6"/>
            <a:endCxn id="11" idx="1"/>
          </p:cNvCxnSpPr>
          <p:nvPr/>
        </p:nvCxnSpPr>
        <p:spPr>
          <a:xfrm>
            <a:off x="3427399" y="3429000"/>
            <a:ext cx="2668601" cy="20536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4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48B4D2-3F02-4BB4-929E-A7365D99DD47}"/>
              </a:ext>
            </a:extLst>
          </p:cNvPr>
          <p:cNvSpPr txBox="1"/>
          <p:nvPr/>
        </p:nvSpPr>
        <p:spPr>
          <a:xfrm>
            <a:off x="773723" y="386861"/>
            <a:ext cx="1124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در سرسره های با ارتفاع بیش از یک  متر از سطح زمین ارتفاع حفاظ </a:t>
            </a:r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بخش شروع در قسمت بیرونی سکو بایستی حداقل 50 سانتی متر باشد.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DA48F-BB8B-43BC-B588-7457FFABB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7094" r="50000" b="18462"/>
          <a:stretch/>
        </p:blipFill>
        <p:spPr>
          <a:xfrm>
            <a:off x="1711569" y="1143000"/>
            <a:ext cx="2915003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81DA5-30AF-4683-A133-4CA6B013C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95" y="5824808"/>
            <a:ext cx="142875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FA4F56-A641-4A45-869E-10241324C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7074510" y="1143000"/>
            <a:ext cx="3089398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F12E6A-2B8C-4775-9173-4E488BFD0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21" y="5766193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57215-3CD3-42D8-BF69-B6AE46B54CB3}"/>
              </a:ext>
            </a:extLst>
          </p:cNvPr>
          <p:cNvSpPr txBox="1"/>
          <p:nvPr/>
        </p:nvSpPr>
        <p:spPr>
          <a:xfrm>
            <a:off x="3227290" y="293076"/>
            <a:ext cx="8648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طول بخش شروع سرسره بایستی حداقل 35 سانتی متر </a:t>
            </a:r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و شیب بخش شروع نیز بایستی 0 تا 5 درجه باشد.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FEBDD-CF9E-41E3-89B0-FEDC8A75D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11" y="5716658"/>
            <a:ext cx="142875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43745A-E337-43A7-A902-C15414A34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5" b="9059"/>
          <a:stretch/>
        </p:blipFill>
        <p:spPr>
          <a:xfrm>
            <a:off x="1130910" y="939407"/>
            <a:ext cx="3523152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25C48-4078-43A3-90B9-735C8EA00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8" b="11624"/>
          <a:stretch/>
        </p:blipFill>
        <p:spPr>
          <a:xfrm>
            <a:off x="6096000" y="939408"/>
            <a:ext cx="3857625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5E7B3-71BA-4AE1-A0D0-7040DCE98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4" y="5716658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E7F526-FDF4-4629-B65A-7D8B41699F17}"/>
              </a:ext>
            </a:extLst>
          </p:cNvPr>
          <p:cNvSpPr txBox="1"/>
          <p:nvPr/>
        </p:nvSpPr>
        <p:spPr>
          <a:xfrm>
            <a:off x="1588800" y="269631"/>
            <a:ext cx="10410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b="1" dirty="0">
                <a:cs typeface="B Nazanin" panose="00000400000000000000" pitchFamily="2" charset="-78"/>
              </a:rPr>
              <a:t>* نصب محافظ افقی محفظ در ارتفاع 60 الی 90 سانتی متری بالای بخش شروع سرسره های با ارتفاع بیش از یک متری از سطح زمین</a:t>
            </a:r>
            <a:endParaRPr lang="en-US" b="1" dirty="0">
              <a:cs typeface="B Nazanin" panose="00000400000000000000" pitchFamily="2" charset="-78"/>
            </a:endParaRPr>
          </a:p>
          <a:p>
            <a:pPr algn="r" rt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1C82D-12A7-4147-9ECB-F7328F0E78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5" t="25812" r="26730"/>
          <a:stretch/>
        </p:blipFill>
        <p:spPr>
          <a:xfrm>
            <a:off x="6213231" y="1143000"/>
            <a:ext cx="4972314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D23753-D8BA-41EB-8DCF-9EFDDB5AF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00" y="5815745"/>
            <a:ext cx="1400175" cy="923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606C04-8073-4BFD-A3EE-8319D92AED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t="16644" r="50000" b="6807"/>
          <a:stretch/>
        </p:blipFill>
        <p:spPr>
          <a:xfrm>
            <a:off x="1006455" y="1148862"/>
            <a:ext cx="3697746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E87674-FED6-4B67-A7A1-15F965F7A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53" y="5833330"/>
            <a:ext cx="14287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85FF6B-7B11-48B4-BE50-6A6A5C5C628A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2A2E-3D94-4C7F-AAA6-B213B87A890D}"/>
              </a:ext>
            </a:extLst>
          </p:cNvPr>
          <p:cNvSpPr txBox="1"/>
          <p:nvPr/>
        </p:nvSpPr>
        <p:spPr>
          <a:xfrm>
            <a:off x="824168" y="2741155"/>
            <a:ext cx="24838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>
                <a:solidFill>
                  <a:schemeClr val="bg1"/>
                </a:solidFill>
                <a:cs typeface="B Titr" panose="00000700000000000000" pitchFamily="2" charset="-78"/>
              </a:rPr>
              <a:t>هم پوشانی</a:t>
            </a:r>
          </a:p>
          <a:p>
            <a:pPr algn="ctr"/>
            <a:r>
              <a:rPr lang="fa-IR" sz="4000" dirty="0">
                <a:solidFill>
                  <a:schemeClr val="bg1"/>
                </a:solidFill>
                <a:cs typeface="B Titr" panose="00000700000000000000" pitchFamily="2" charset="-78"/>
              </a:rPr>
              <a:t>فضای سقوط</a:t>
            </a:r>
            <a:endParaRPr lang="en-US" sz="40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A1EFDB-C1DA-4A01-A915-B9FA37A90022}"/>
              </a:ext>
            </a:extLst>
          </p:cNvPr>
          <p:cNvSpPr txBox="1"/>
          <p:nvPr/>
        </p:nvSpPr>
        <p:spPr>
          <a:xfrm>
            <a:off x="6210057" y="3105834"/>
            <a:ext cx="5109091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 rtl="1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رعایت فضای آزاد و فضای سقوط (میزان وسعت منطقه برخورد) </a:t>
            </a:r>
          </a:p>
          <a:p>
            <a:pPr algn="ctr" rtl="1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مورد نیاز برای سرسره های منصوب در وسیله ترکیبی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819085-F663-47A2-9C64-8B0DE78D4482}"/>
              </a:ext>
            </a:extLst>
          </p:cNvPr>
          <p:cNvCxnSpPr>
            <a:cxnSpLocks/>
            <a:stCxn id="3" idx="6"/>
            <a:endCxn id="7" idx="1"/>
          </p:cNvCxnSpPr>
          <p:nvPr/>
        </p:nvCxnSpPr>
        <p:spPr>
          <a:xfrm>
            <a:off x="3427399" y="3429000"/>
            <a:ext cx="2782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9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EC486F-CCD9-4E67-9E96-72C6BB69BC51}"/>
              </a:ext>
            </a:extLst>
          </p:cNvPr>
          <p:cNvSpPr txBox="1"/>
          <p:nvPr/>
        </p:nvSpPr>
        <p:spPr>
          <a:xfrm>
            <a:off x="2414620" y="363415"/>
            <a:ext cx="96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رعایت فضای آزاد و فضای سقوط (میزان وسعت منطقه برخورد) مورد نیاز برای سرسره های منصوب در وسیله ترکیبی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CCC76-8EA6-4BFF-9B43-ABDDACF64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377" y="5664348"/>
            <a:ext cx="1400175" cy="923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3177C4-9A53-4A1E-9612-D0C6C1335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74" y="5578353"/>
            <a:ext cx="1428750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B5ABC-9606-44AC-A71A-434817CE3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r="13269" b="2450"/>
          <a:stretch/>
        </p:blipFill>
        <p:spPr>
          <a:xfrm>
            <a:off x="479070" y="1279647"/>
            <a:ext cx="5616930" cy="4114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7B2D93-B6F1-47DF-A3BA-876DB6B13E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14725" r="32707" b="23247"/>
          <a:stretch/>
        </p:blipFill>
        <p:spPr>
          <a:xfrm>
            <a:off x="6314599" y="1279646"/>
            <a:ext cx="5616930" cy="4114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26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567798A-A734-4A81-8EF0-F70DF1D42712}"/>
              </a:ext>
            </a:extLst>
          </p:cNvPr>
          <p:cNvSpPr/>
          <p:nvPr/>
        </p:nvSpPr>
        <p:spPr>
          <a:xfrm>
            <a:off x="921153" y="2274762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A8D8F-4070-4093-AE8E-7F0DADCDBA12}"/>
              </a:ext>
            </a:extLst>
          </p:cNvPr>
          <p:cNvSpPr txBox="1"/>
          <p:nvPr/>
        </p:nvSpPr>
        <p:spPr>
          <a:xfrm>
            <a:off x="1012805" y="2644170"/>
            <a:ext cx="2483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800" dirty="0">
                <a:solidFill>
                  <a:schemeClr val="bg1"/>
                </a:solidFill>
                <a:cs typeface="B Titr" panose="00000700000000000000" pitchFamily="2" charset="-78"/>
              </a:rPr>
              <a:t>وسیله دسترسی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3B94F-7537-4F77-BF1F-31330D08CC8A}"/>
              </a:ext>
            </a:extLst>
          </p:cNvPr>
          <p:cNvSpPr txBox="1"/>
          <p:nvPr/>
        </p:nvSpPr>
        <p:spPr>
          <a:xfrm>
            <a:off x="6276583" y="401787"/>
            <a:ext cx="5543505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وسیله دسترسی باید دارای حفاظ (در هر دو طرف) </a:t>
            </a:r>
          </a:p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به ارتفاع حداقل 70 سانتی متر از سطح ایستادن استفاده کننده باشد.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F0BF3F-E12F-425B-B048-0ECDCAE3EA6D}"/>
              </a:ext>
            </a:extLst>
          </p:cNvPr>
          <p:cNvCxnSpPr>
            <a:cxnSpLocks/>
            <a:stCxn id="3" idx="6"/>
          </p:cNvCxnSpPr>
          <p:nvPr/>
        </p:nvCxnSpPr>
        <p:spPr>
          <a:xfrm flipV="1">
            <a:off x="3588325" y="1048118"/>
            <a:ext cx="2673930" cy="25692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3457AA9-C224-4CD4-8879-005E169E2B27}"/>
              </a:ext>
            </a:extLst>
          </p:cNvPr>
          <p:cNvSpPr txBox="1"/>
          <p:nvPr/>
        </p:nvSpPr>
        <p:spPr>
          <a:xfrm>
            <a:off x="6768805" y="1754927"/>
            <a:ext cx="4530407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عمق کف پله بایستی حداقل 14 سانتی متر باشد و امکان</a:t>
            </a:r>
          </a:p>
          <a:p>
            <a:pPr algn="ctr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جمع شدن آب در سطح پله وجود نداشته باشد</a:t>
            </a:r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4EC68E-6A3B-45DD-8865-A585A7BBCA5C}"/>
              </a:ext>
            </a:extLst>
          </p:cNvPr>
          <p:cNvSpPr txBox="1"/>
          <p:nvPr/>
        </p:nvSpPr>
        <p:spPr>
          <a:xfrm>
            <a:off x="6040942" y="2837852"/>
            <a:ext cx="6014788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هندریل وسیله دسترسی از یک پله به پله دیگر بایستی از نرده های عمودی</a:t>
            </a:r>
          </a:p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استفاده شده و </a:t>
            </a:r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در میان فضای باز هندریل شابلون نیم تنه گیر نکند.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51942-B20F-459C-B1D2-CDEAA0E2731B}"/>
              </a:ext>
            </a:extLst>
          </p:cNvPr>
          <p:cNvSpPr txBox="1"/>
          <p:nvPr/>
        </p:nvSpPr>
        <p:spPr>
          <a:xfrm>
            <a:off x="6627654" y="4181609"/>
            <a:ext cx="4841390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عرض قسمت های ورود و خروج در وسیله دسترسی بایستی </a:t>
            </a:r>
          </a:p>
          <a:p>
            <a:pPr algn="ctr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حداکثر 50 سانتی متر باشد.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5A6CDB-51A8-4A9D-B83B-A568CBAF3154}"/>
              </a:ext>
            </a:extLst>
          </p:cNvPr>
          <p:cNvCxnSpPr>
            <a:cxnSpLocks/>
            <a:stCxn id="3" idx="6"/>
            <a:endCxn id="17" idx="1"/>
          </p:cNvCxnSpPr>
          <p:nvPr/>
        </p:nvCxnSpPr>
        <p:spPr>
          <a:xfrm>
            <a:off x="3588325" y="3617344"/>
            <a:ext cx="3039329" cy="8874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2B066-8FFE-44CB-9B56-D43FEB594040}"/>
              </a:ext>
            </a:extLst>
          </p:cNvPr>
          <p:cNvCxnSpPr>
            <a:cxnSpLocks/>
            <a:stCxn id="3" idx="6"/>
            <a:endCxn id="11" idx="1"/>
          </p:cNvCxnSpPr>
          <p:nvPr/>
        </p:nvCxnSpPr>
        <p:spPr>
          <a:xfrm flipV="1">
            <a:off x="3588325" y="2078093"/>
            <a:ext cx="3180480" cy="15392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7E07D8-814E-4634-882E-9E55F04EA4DA}"/>
              </a:ext>
            </a:extLst>
          </p:cNvPr>
          <p:cNvCxnSpPr>
            <a:cxnSpLocks/>
            <a:stCxn id="3" idx="6"/>
            <a:endCxn id="15" idx="1"/>
          </p:cNvCxnSpPr>
          <p:nvPr/>
        </p:nvCxnSpPr>
        <p:spPr>
          <a:xfrm flipV="1">
            <a:off x="3588325" y="3161018"/>
            <a:ext cx="2452617" cy="4563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7358DD9-DA2A-46C7-B0C1-480978F599B4}"/>
              </a:ext>
            </a:extLst>
          </p:cNvPr>
          <p:cNvSpPr txBox="1"/>
          <p:nvPr/>
        </p:nvSpPr>
        <p:spPr>
          <a:xfrm>
            <a:off x="6040942" y="5392205"/>
            <a:ext cx="5719267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در صورت استفاده از حفاظ در وسیله دسترسی بایستی الزامات در </a:t>
            </a:r>
          </a:p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دست گرفتن </a:t>
            </a:r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در حفاظ رعایت گردد. بدین منظور لازم است ضخامت و </a:t>
            </a:r>
          </a:p>
          <a:p>
            <a:pPr algn="ctr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پهنای حفاظ ها کمتر از 6 سانتی متر در نظر گرفته شود.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B3DCA8-3DDC-4205-BAE6-DFF048BDDD60}"/>
              </a:ext>
            </a:extLst>
          </p:cNvPr>
          <p:cNvCxnSpPr>
            <a:cxnSpLocks/>
            <a:stCxn id="3" idx="6"/>
            <a:endCxn id="36" idx="1"/>
          </p:cNvCxnSpPr>
          <p:nvPr/>
        </p:nvCxnSpPr>
        <p:spPr>
          <a:xfrm>
            <a:off x="3588325" y="3617344"/>
            <a:ext cx="2452617" cy="22365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655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E5622F4-70DA-4E90-8469-F9FDB86B402F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BF700-1ED8-47B9-B63D-EAB4D45D0979}"/>
              </a:ext>
            </a:extLst>
          </p:cNvPr>
          <p:cNvSpPr txBox="1"/>
          <p:nvPr/>
        </p:nvSpPr>
        <p:spPr>
          <a:xfrm>
            <a:off x="851878" y="3075057"/>
            <a:ext cx="248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dirty="0">
                <a:solidFill>
                  <a:schemeClr val="bg1"/>
                </a:solidFill>
                <a:cs typeface="B Titr" panose="00000700000000000000" pitchFamily="2" charset="-78"/>
              </a:rPr>
              <a:t>زنگ زدگی</a:t>
            </a:r>
            <a:endParaRPr lang="en-US" sz="40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A343B-E695-4AFF-B47A-9BDB34D56944}"/>
              </a:ext>
            </a:extLst>
          </p:cNvPr>
          <p:cNvSpPr txBox="1"/>
          <p:nvPr/>
        </p:nvSpPr>
        <p:spPr>
          <a:xfrm>
            <a:off x="5386112" y="3105834"/>
            <a:ext cx="6676933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تعبیه درپوش برای ستون های وسیله ترکیبی جهت ممانعت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ctr" rtl="1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از نفوذ آب، زنگ زدگی و پوسیدگی داخلی ستون ها و همچنین خطر گیر کردن اندام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C9AFD7-D047-440A-A3B3-5E992E48FFB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3427399" y="3429000"/>
            <a:ext cx="19587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0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C949E-0B44-40D0-832D-1FEDCF09027A}"/>
              </a:ext>
            </a:extLst>
          </p:cNvPr>
          <p:cNvSpPr txBox="1"/>
          <p:nvPr/>
        </p:nvSpPr>
        <p:spPr>
          <a:xfrm>
            <a:off x="450534" y="328247"/>
            <a:ext cx="1156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تعبیه درپوش برای ستون های وسیله ترکیبی جهت ممانعت</a:t>
            </a:r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از نفوذ آب، زنگ زدگی و پوسیدگی داخلی ستون ها و همچنین خطر گیر کردن اندام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DF72C-E016-4516-B1AF-F2E3B9272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4" r="6539"/>
          <a:stretch/>
        </p:blipFill>
        <p:spPr>
          <a:xfrm>
            <a:off x="450534" y="1143000"/>
            <a:ext cx="5877169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7E3D2-6E24-473B-BA3A-6F1D166A2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1" t="1" r="36635" b="22392"/>
          <a:stretch/>
        </p:blipFill>
        <p:spPr>
          <a:xfrm>
            <a:off x="7010399" y="1143000"/>
            <a:ext cx="449143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74BC6B-38BC-473C-8D84-48AD524F6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43" y="5883422"/>
            <a:ext cx="1428750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58483B-48F3-4CD4-8127-661A650AC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030" y="5811984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7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1ACDC77-C36C-4411-8190-AB9ECE6A2D97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بخش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خروج</a:t>
            </a:r>
            <a:endParaRPr lang="en-US" sz="4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C5A8F-B06F-4D09-AA11-9E5DE48A0479}"/>
              </a:ext>
            </a:extLst>
          </p:cNvPr>
          <p:cNvSpPr txBox="1"/>
          <p:nvPr/>
        </p:nvSpPr>
        <p:spPr>
          <a:xfrm>
            <a:off x="5920154" y="726720"/>
            <a:ext cx="4916609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در اطراف بخش خروج سرسره ها فضایی به طول حداقل 2 متر عاری از هرگونه مانع (درخت، تیر چراغ برق، جدول، سایر تجهیزات و ...) بوده و سطوح اطراف بخش خروج سرسره ها (منطقه برخورد) دارای ارتفاع سقوط بحرانی حداقل 100 سانتیمتر باشد </a:t>
            </a:r>
            <a:r>
              <a:rPr lang="fa-IR" dirty="0">
                <a:solidFill>
                  <a:schemeClr val="bg1"/>
                </a:solidFill>
              </a:rPr>
              <a:t>   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B13ED9-9617-4646-B9EA-7B8B3DC598B3}"/>
              </a:ext>
            </a:extLst>
          </p:cNvPr>
          <p:cNvCxnSpPr>
            <a:stCxn id="3" idx="6"/>
            <a:endCxn id="4" idx="1"/>
          </p:cNvCxnSpPr>
          <p:nvPr/>
        </p:nvCxnSpPr>
        <p:spPr>
          <a:xfrm flipV="1">
            <a:off x="3427399" y="1465384"/>
            <a:ext cx="2492755" cy="19636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BC13C0-CD39-4DF7-887D-F778270DA969}"/>
              </a:ext>
            </a:extLst>
          </p:cNvPr>
          <p:cNvSpPr txBox="1"/>
          <p:nvPr/>
        </p:nvSpPr>
        <p:spPr>
          <a:xfrm>
            <a:off x="5920154" y="3142005"/>
            <a:ext cx="6065469" cy="33085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شیب بخش خروج باید بیشینه 10 درجه (برای بخش خروج نوع 1) یا 5 درجه (برای بخش خروج نوع 2) باشد.</a:t>
            </a:r>
          </a:p>
          <a:p>
            <a:pPr algn="just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کمینه بخش خروج نیز مطابق جدول زیر مشخص می گردد.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fa-IR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fa-IR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fa-IR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fa-IR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fa-IR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fa-IR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fa-IR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endParaRPr lang="fa-IR" sz="1100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262738B-1DAC-441A-BD63-5FFD56F6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179335"/>
              </p:ext>
            </p:extLst>
          </p:nvPr>
        </p:nvGraphicFramePr>
        <p:xfrm>
          <a:off x="6280026" y="4276383"/>
          <a:ext cx="5345723" cy="211269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394535">
                  <a:extLst>
                    <a:ext uri="{9D8B030D-6E8A-4147-A177-3AD203B41FA5}">
                      <a16:colId xmlns:a16="http://schemas.microsoft.com/office/drawing/2014/main" val="294573092"/>
                    </a:ext>
                  </a:extLst>
                </a:gridCol>
                <a:gridCol w="1549484">
                  <a:extLst>
                    <a:ext uri="{9D8B030D-6E8A-4147-A177-3AD203B41FA5}">
                      <a16:colId xmlns:a16="http://schemas.microsoft.com/office/drawing/2014/main" val="2169325101"/>
                    </a:ext>
                  </a:extLst>
                </a:gridCol>
                <a:gridCol w="1065274">
                  <a:extLst>
                    <a:ext uri="{9D8B030D-6E8A-4147-A177-3AD203B41FA5}">
                      <a16:colId xmlns:a16="http://schemas.microsoft.com/office/drawing/2014/main" val="3001941178"/>
                    </a:ext>
                  </a:extLst>
                </a:gridCol>
                <a:gridCol w="1336430">
                  <a:extLst>
                    <a:ext uri="{9D8B030D-6E8A-4147-A177-3AD203B41FA5}">
                      <a16:colId xmlns:a16="http://schemas.microsoft.com/office/drawing/2014/main" val="2851359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100" dirty="0">
                          <a:cs typeface="B Nazanin" panose="00000400000000000000" pitchFamily="2" charset="-78"/>
                        </a:rPr>
                        <a:t>ارتفاع انتهای بخش خروج</a:t>
                      </a:r>
                    </a:p>
                    <a:p>
                      <a:pPr algn="ctr" rtl="1"/>
                      <a:r>
                        <a:rPr lang="fa-IR" sz="1100" dirty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100" dirty="0">
                          <a:cs typeface="B Nazanin" panose="00000400000000000000" pitchFamily="2" charset="-78"/>
                        </a:rPr>
                        <a:t>H</a:t>
                      </a:r>
                      <a:endParaRPr lang="fa-IR" sz="11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کمینه طول بخش خروج</a:t>
                      </a:r>
                    </a:p>
                    <a:p>
                      <a:pPr algn="ctr" rtl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dirty="0">
                          <a:cs typeface="B Nazanin" panose="00000400000000000000" pitchFamily="2" charset="-78"/>
                        </a:rPr>
                        <a:t>طول بخش سر خوردن</a:t>
                      </a:r>
                    </a:p>
                    <a:p>
                      <a:pPr algn="ctr" rtl="1"/>
                      <a:r>
                        <a:rPr lang="fa-IR" sz="1200" b="1" dirty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en-US" sz="1200" b="1" dirty="0">
                          <a:cs typeface="B Nazanin" panose="00000400000000000000" pitchFamily="2" charset="-78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239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--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نوع 2</a:t>
                      </a:r>
                    </a:p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بیشینه  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α=5°</a:t>
                      </a:r>
                      <a:endParaRPr lang="fa-IR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نوع 1</a:t>
                      </a:r>
                    </a:p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بیشینه  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α=10°</a:t>
                      </a:r>
                      <a:endParaRPr lang="fa-IR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--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0759903"/>
                  </a:ext>
                </a:extLst>
              </a:tr>
              <a:tr h="28389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 200 ≥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300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 1500 ≥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787475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350 ≥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بزرگتر از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0.3</a:t>
                      </a:r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 برابر طول</a:t>
                      </a:r>
                    </a:p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بخش سرخوردن،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500 &lt; </a:t>
                      </a:r>
                    </a:p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با انتهای سرسره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 1500 ≤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 7500 ≥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6305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 rtl="1"/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500 &lt; </a:t>
                      </a:r>
                    </a:p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با انتهای سرسره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7500 &lt;</a:t>
                      </a:r>
                      <a:endParaRPr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1257603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C86EE4-82E3-4E29-B6A8-67464316B32E}"/>
              </a:ext>
            </a:extLst>
          </p:cNvPr>
          <p:cNvCxnSpPr>
            <a:stCxn id="3" idx="6"/>
            <a:endCxn id="9" idx="1"/>
          </p:cNvCxnSpPr>
          <p:nvPr/>
        </p:nvCxnSpPr>
        <p:spPr>
          <a:xfrm>
            <a:off x="3427399" y="3429000"/>
            <a:ext cx="2492755" cy="136730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2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E32329-1ECF-488E-8B91-3D06EEC81929}"/>
              </a:ext>
            </a:extLst>
          </p:cNvPr>
          <p:cNvSpPr txBox="1"/>
          <p:nvPr/>
        </p:nvSpPr>
        <p:spPr>
          <a:xfrm>
            <a:off x="949569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CAC55-A8FC-4F04-91AA-C44CAA504705}"/>
              </a:ext>
            </a:extLst>
          </p:cNvPr>
          <p:cNvSpPr txBox="1"/>
          <p:nvPr/>
        </p:nvSpPr>
        <p:spPr>
          <a:xfrm>
            <a:off x="257908" y="273986"/>
            <a:ext cx="1171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در اطراف بخش خروج سرسره ها فضایی به طول حداقل 2 متر عاری از هرگونه مانع (درخت، تیر چراغ برق، جدول، سایر تجهیزات و ...) بوده و سطوح</a:t>
            </a:r>
          </a:p>
          <a:p>
            <a:pPr algn="r" rtl="1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   اطراف بخش خروج سرسره ها (منطقه برخورد) دارای ارتفاع سقوط بحرانی حداقل 100 سانتیمتر باشد </a:t>
            </a:r>
            <a:r>
              <a:rPr lang="fa-IR" dirty="0"/>
              <a:t>   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D7D39-C1FD-472D-B030-D25B81F98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t="17436" r="14423" b="21861"/>
          <a:stretch/>
        </p:blipFill>
        <p:spPr>
          <a:xfrm>
            <a:off x="369277" y="1474315"/>
            <a:ext cx="5625416" cy="3316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70B839-BEE1-44CB-88C1-C1533C2B12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3964" r="4519" b="12282"/>
          <a:stretch/>
        </p:blipFill>
        <p:spPr>
          <a:xfrm>
            <a:off x="6343846" y="1472753"/>
            <a:ext cx="5625416" cy="3316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8EBC4-91AF-44F4-BB09-EA6F71E20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10" y="5135411"/>
            <a:ext cx="1428750" cy="781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D49A12-37D4-407D-BD90-C81AED1AC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66" y="5064258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FD748BD-F64C-400A-8C6B-B304CE628FD4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پاخور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بودن</a:t>
            </a:r>
            <a:endParaRPr lang="en-US" sz="4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228D7-B994-40C9-BB6B-37489F057281}"/>
              </a:ext>
            </a:extLst>
          </p:cNvPr>
          <p:cNvSpPr txBox="1"/>
          <p:nvPr/>
        </p:nvSpPr>
        <p:spPr>
          <a:xfrm>
            <a:off x="4994032" y="3105834"/>
            <a:ext cx="6893168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در حفاظ وسیله ترکیبی میله ها و نرده های افقی واسطه که کودکان بتوانند توسط آن با </a:t>
            </a:r>
          </a:p>
          <a:p>
            <a:pPr algn="ctr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گام های خود بالا روند نباید وجود داشته باشد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42D8DF-4DE2-4CFC-87F7-2C849926F0BF}"/>
              </a:ext>
            </a:extLst>
          </p:cNvPr>
          <p:cNvCxnSpPr>
            <a:cxnSpLocks/>
            <a:stCxn id="3" idx="6"/>
            <a:endCxn id="5" idx="1"/>
          </p:cNvCxnSpPr>
          <p:nvPr/>
        </p:nvCxnSpPr>
        <p:spPr>
          <a:xfrm>
            <a:off x="3427399" y="3429000"/>
            <a:ext cx="156663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42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1C6266-D511-43AB-B819-0ED8BB7616AC}"/>
              </a:ext>
            </a:extLst>
          </p:cNvPr>
          <p:cNvSpPr txBox="1"/>
          <p:nvPr/>
        </p:nvSpPr>
        <p:spPr>
          <a:xfrm>
            <a:off x="1077256" y="351691"/>
            <a:ext cx="1084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* در حفاظ وسیله ترکیبی میله ها و نرده های افقی واسطه که کودکان بتوانند توسط آن با گام های خود بالا روند نباید وجود داشته باشد</a:t>
            </a:r>
            <a:endParaRPr lang="en-US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CA8E6-B45C-4678-87E3-0BCC0B0FB5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7" t="3761" r="26827" b="12479"/>
          <a:stretch/>
        </p:blipFill>
        <p:spPr>
          <a:xfrm>
            <a:off x="389731" y="1143000"/>
            <a:ext cx="558903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516A0-7AC9-4796-9CE0-A84A233B2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62" y="5818947"/>
            <a:ext cx="1400175" cy="923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D8A6E8-2299-4DB4-BBF2-A19E602DD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42" b="23419"/>
          <a:stretch/>
        </p:blipFill>
        <p:spPr>
          <a:xfrm>
            <a:off x="7209694" y="1143000"/>
            <a:ext cx="4092349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C8765-A396-420E-8AA8-9CEC3C65B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93" y="5901009"/>
            <a:ext cx="14287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44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BD0BDF4-6CF8-4B9B-A289-7A23BFE5B0CF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سطح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ضربه</a:t>
            </a:r>
            <a:endParaRPr lang="en-US" sz="4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CEAE7-E97F-4DBB-A80B-39D672A545EB}"/>
              </a:ext>
            </a:extLst>
          </p:cNvPr>
          <p:cNvSpPr txBox="1"/>
          <p:nvPr/>
        </p:nvSpPr>
        <p:spPr>
          <a:xfrm>
            <a:off x="5474677" y="2967335"/>
            <a:ext cx="6412522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کفپوش های نصب شده در منطقه برخورد بایستی در کنار هم و بدون فاصله و</a:t>
            </a:r>
          </a:p>
          <a:p>
            <a:pPr algn="ctr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پستی و بلندی نصب شوند و همچنین تست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HIC</a:t>
            </a:r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 (آزمون ضد ضربه) کفپوش با وسیله ترکیبی نصب شده متناسب باشد.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78D79D-0774-467C-85FD-19A1860C5522}"/>
              </a:ext>
            </a:extLst>
          </p:cNvPr>
          <p:cNvCxnSpPr>
            <a:cxnSpLocks/>
            <a:stCxn id="3" idx="6"/>
            <a:endCxn id="5" idx="1"/>
          </p:cNvCxnSpPr>
          <p:nvPr/>
        </p:nvCxnSpPr>
        <p:spPr>
          <a:xfrm>
            <a:off x="3427399" y="3429000"/>
            <a:ext cx="20472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965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8AA63C-27B2-40B5-ABDC-A179323CD826}"/>
              </a:ext>
            </a:extLst>
          </p:cNvPr>
          <p:cNvSpPr txBox="1"/>
          <p:nvPr/>
        </p:nvSpPr>
        <p:spPr>
          <a:xfrm>
            <a:off x="205153" y="386862"/>
            <a:ext cx="1178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* کفپوش های نصب شده در منطقه برخورد بایستی در کنار هم و بدون فاصله و پستی و بلندی نصب شوند و همچنین تست </a:t>
            </a:r>
            <a:r>
              <a:rPr lang="en-US" b="1" dirty="0">
                <a:latin typeface="Times New Roman" panose="02020603050405020304" pitchFamily="18" charset="0"/>
                <a:cs typeface="B Nazanin" panose="00000400000000000000" pitchFamily="2" charset="-78"/>
              </a:rPr>
              <a:t>HIC</a:t>
            </a:r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 (آزمون ضد ضربه) </a:t>
            </a:r>
          </a:p>
          <a:p>
            <a:pPr algn="r" rtl="1"/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کفپوش با وسیله ترکیبی نصب شده متناسب باشد.</a:t>
            </a:r>
            <a:endParaRPr lang="en-US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05FB4-AAC5-4E14-9FFE-25BAB4089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37308" b="1538"/>
          <a:stretch/>
        </p:blipFill>
        <p:spPr>
          <a:xfrm>
            <a:off x="414708" y="1559168"/>
            <a:ext cx="5440968" cy="4155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28FC1-220A-4A6C-8CC8-15F5627CAD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21"/>
          <a:stretch/>
        </p:blipFill>
        <p:spPr>
          <a:xfrm>
            <a:off x="6336323" y="1559168"/>
            <a:ext cx="5440969" cy="4155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D3C6A2-BD26-41CF-8662-1864F83D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719" y="5804021"/>
            <a:ext cx="1400175" cy="923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3015E-B43C-404C-9CAD-15E3E93FB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17" y="5875458"/>
            <a:ext cx="14287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44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FB77785-7408-4F72-A351-3F10660ACBFA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فضای 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ایستاده</a:t>
            </a:r>
            <a:endParaRPr lang="en-US" sz="4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213F6-1455-455D-BD05-6EC4881D047B}"/>
              </a:ext>
            </a:extLst>
          </p:cNvPr>
          <p:cNvSpPr txBox="1"/>
          <p:nvPr/>
        </p:nvSpPr>
        <p:spPr>
          <a:xfrm>
            <a:off x="5233712" y="3105834"/>
            <a:ext cx="6676933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فضای ایستاده در وسیله های ترکیبی مجهیز به سقف بایستی فاصله لبه پایینی سقف از سطح سکو حداقل 180 سانتی متر باشد.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8868658-A1FD-4998-943D-7F2D1C8D4D27}"/>
              </a:ext>
            </a:extLst>
          </p:cNvPr>
          <p:cNvCxnSpPr>
            <a:cxnSpLocks/>
            <a:stCxn id="3" idx="6"/>
            <a:endCxn id="7" idx="1"/>
          </p:cNvCxnSpPr>
          <p:nvPr/>
        </p:nvCxnSpPr>
        <p:spPr>
          <a:xfrm>
            <a:off x="3427399" y="3429000"/>
            <a:ext cx="180631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075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5577C-5523-4176-8B34-4C73748489B3}"/>
              </a:ext>
            </a:extLst>
          </p:cNvPr>
          <p:cNvSpPr txBox="1"/>
          <p:nvPr/>
        </p:nvSpPr>
        <p:spPr>
          <a:xfrm>
            <a:off x="1686392" y="336575"/>
            <a:ext cx="10247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* فضای ایستاده در وسیله های ترکیبی مجهیز به سقف بایستی فاصله لبه پایینی سقف از سطح سکو حداقل 180 سانتی متر باشد.</a:t>
            </a:r>
            <a:endParaRPr lang="en-US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48CC3-CC46-479F-8507-4B15AF54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538" r="42981" b="20342"/>
          <a:stretch/>
        </p:blipFill>
        <p:spPr>
          <a:xfrm>
            <a:off x="6271847" y="982906"/>
            <a:ext cx="5452385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4F0810-A218-4BD2-9AA0-EE7093A672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5" r="43654" b="19001"/>
          <a:stretch/>
        </p:blipFill>
        <p:spPr>
          <a:xfrm>
            <a:off x="796015" y="982906"/>
            <a:ext cx="4487619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1EE61-9635-47FD-8862-4DC6F3F2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951" y="5739274"/>
            <a:ext cx="1400175" cy="923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E10736-0A58-467C-AAFC-0DF909F5E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49" y="5798894"/>
            <a:ext cx="14287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0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DEFBE0-4CC2-44B3-8CF0-3FF99F8D8AEA}"/>
              </a:ext>
            </a:extLst>
          </p:cNvPr>
          <p:cNvSpPr txBox="1"/>
          <p:nvPr/>
        </p:nvSpPr>
        <p:spPr>
          <a:xfrm>
            <a:off x="1946030" y="392760"/>
            <a:ext cx="9765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وسیله دسترسی باید دارای حفاظ (در هر دو طرف) به ارتفاع حداقل 70 سانتی متر از سطح ایستادن استفاده کننده باشد.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B38FB9-1103-491D-9ED2-53B26E94A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42" b="11920"/>
          <a:stretch/>
        </p:blipFill>
        <p:spPr>
          <a:xfrm>
            <a:off x="1112364" y="1246909"/>
            <a:ext cx="306750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27E9B1-A461-4362-BEF6-68EC87D64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84" y="5828001"/>
            <a:ext cx="1400175" cy="923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61E9C5-4497-4146-BB15-39CC974C1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691" y="1246909"/>
            <a:ext cx="3343701" cy="4581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ABC2DB-F205-40E3-AA40-F31571625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07" y="5970876"/>
            <a:ext cx="14287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FD3BBFC-0E60-46D1-85CB-326F57D710F5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فضای </a:t>
            </a:r>
          </a:p>
          <a:p>
            <a:pPr algn="ctr"/>
            <a:r>
              <a:rPr lang="fa-IR" sz="4400" dirty="0">
                <a:solidFill>
                  <a:schemeClr val="bg1"/>
                </a:solidFill>
                <a:cs typeface="B Titr" panose="00000700000000000000" pitchFamily="2" charset="-78"/>
              </a:rPr>
              <a:t>آزاد</a:t>
            </a:r>
            <a:endParaRPr lang="en-US" sz="4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DBE0C-8931-40C3-9A8F-9369CC31954A}"/>
              </a:ext>
            </a:extLst>
          </p:cNvPr>
          <p:cNvSpPr txBox="1"/>
          <p:nvPr/>
        </p:nvSpPr>
        <p:spPr>
          <a:xfrm>
            <a:off x="5221989" y="3105834"/>
            <a:ext cx="6676933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فضای آزاد در در سرسره مارپیچ مابین سطح سرسره با لبه پایینی سکو بایستی</a:t>
            </a:r>
          </a:p>
          <a:p>
            <a:pPr algn="ctr" rtl="1"/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 حداقل یک متر باشد.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E2EE11-3D27-47C9-9D12-BA3C280B32F8}"/>
              </a:ext>
            </a:extLst>
          </p:cNvPr>
          <p:cNvCxnSpPr>
            <a:cxnSpLocks/>
            <a:stCxn id="3" idx="6"/>
            <a:endCxn id="5" idx="1"/>
          </p:cNvCxnSpPr>
          <p:nvPr/>
        </p:nvCxnSpPr>
        <p:spPr>
          <a:xfrm>
            <a:off x="3427399" y="3429000"/>
            <a:ext cx="179459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051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C89A8F-4D0E-49BB-8ACE-092A0C157787}"/>
              </a:ext>
            </a:extLst>
          </p:cNvPr>
          <p:cNvSpPr txBox="1"/>
          <p:nvPr/>
        </p:nvSpPr>
        <p:spPr>
          <a:xfrm>
            <a:off x="3514892" y="328246"/>
            <a:ext cx="825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* فضای آزاد در در سرسره مارپیچ مابین سطح سرسره با لبه پایینی سکو بایستی حداقل یک متر باشد</a:t>
            </a:r>
            <a:r>
              <a:rPr lang="fa-IR" b="1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95251-F336-41DD-9CAF-DB0E5A487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42" t="10085" r="9904" b="17948"/>
          <a:stretch/>
        </p:blipFill>
        <p:spPr>
          <a:xfrm>
            <a:off x="7362092" y="1143000"/>
            <a:ext cx="3518594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B6074-C5D4-4493-B7AD-B143F486E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7" t="9915" r="53364" b="20513"/>
          <a:stretch/>
        </p:blipFill>
        <p:spPr>
          <a:xfrm>
            <a:off x="1583452" y="1143000"/>
            <a:ext cx="3246457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FE124-DDE3-4406-A71A-4AD47E78F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01" y="5839190"/>
            <a:ext cx="1400175" cy="923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29DE0B-C4F0-4BCD-A350-930DF2668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05" y="5910628"/>
            <a:ext cx="14287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8F1B10-48FE-4249-9CDE-0A36EA9AEF20}"/>
              </a:ext>
            </a:extLst>
          </p:cNvPr>
          <p:cNvSpPr txBox="1"/>
          <p:nvPr/>
        </p:nvSpPr>
        <p:spPr>
          <a:xfrm>
            <a:off x="3399692" y="293077"/>
            <a:ext cx="846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عمق کف پله بایستی حداقل 14 سانتی متر باشد و امکان جمع شدن آب در سطح پله وجود نداشته باشد</a:t>
            </a:r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701FB-58EA-4C5A-B491-2B36B4BCC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8"/>
          <a:stretch/>
        </p:blipFill>
        <p:spPr>
          <a:xfrm>
            <a:off x="6941623" y="1160585"/>
            <a:ext cx="3857625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3E6BF-0011-457C-BB63-494B49822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49" y="5815744"/>
            <a:ext cx="1400175" cy="923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3ED08-350D-4C2F-BF1A-43DDD63666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1631143" y="1143000"/>
            <a:ext cx="3857625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9F468-675F-46CF-B43A-CD89244DD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17" y="5887181"/>
            <a:ext cx="14287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0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93676D-716D-4049-B795-CEBEC5335727}"/>
              </a:ext>
            </a:extLst>
          </p:cNvPr>
          <p:cNvSpPr txBox="1"/>
          <p:nvPr/>
        </p:nvSpPr>
        <p:spPr>
          <a:xfrm>
            <a:off x="339969" y="257908"/>
            <a:ext cx="1203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هندریل وسیله دسترسی از یک پله به پله دیگر بایستی از نرده های عمودی استفاده شده و </a:t>
            </a:r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در میان فضای باز هندریل شابلون نیم تنه گیر نکند.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A2E82-0BAF-4A02-8B9B-F2125BDA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b="6667"/>
          <a:stretch/>
        </p:blipFill>
        <p:spPr>
          <a:xfrm>
            <a:off x="1266092" y="1143000"/>
            <a:ext cx="3207511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D4C6F-E0D1-4F52-9828-187EFB223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72" y="5953761"/>
            <a:ext cx="142875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F5FBE-EB49-4625-9359-25CCC3B45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t="26667" r="56249" b="6667"/>
          <a:stretch/>
        </p:blipFill>
        <p:spPr>
          <a:xfrm>
            <a:off x="6775938" y="1143000"/>
            <a:ext cx="3587263" cy="4572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0D1F1-3161-41CA-8FAC-67B447547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81" y="5823708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C0B46-23EB-4163-B8B6-79EE69E5BE9A}"/>
              </a:ext>
            </a:extLst>
          </p:cNvPr>
          <p:cNvSpPr txBox="1"/>
          <p:nvPr/>
        </p:nvSpPr>
        <p:spPr>
          <a:xfrm>
            <a:off x="4380108" y="234462"/>
            <a:ext cx="7811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عرض قسمت های ورود و خروج در وسیله دسترسی بایستی </a:t>
            </a:r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حداکثر 50 سانتی متر باشد.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3D34E-4AC7-4A32-9439-376CF719E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7" t="28020" r="14135" b="10229"/>
          <a:stretch/>
        </p:blipFill>
        <p:spPr>
          <a:xfrm>
            <a:off x="4044461" y="1312985"/>
            <a:ext cx="3458395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B1F6AD-8D6D-424F-83A5-6B6F76614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58" y="5699613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0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4BD17D-9A3B-4219-854D-01CE6288CCF1}"/>
              </a:ext>
            </a:extLst>
          </p:cNvPr>
          <p:cNvSpPr txBox="1"/>
          <p:nvPr/>
        </p:nvSpPr>
        <p:spPr>
          <a:xfrm>
            <a:off x="105508" y="234462"/>
            <a:ext cx="11969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در صورت استفاده از حفاظ در وسیله دسترسی بایستی الزامات در دست گرفتن </a:t>
            </a:r>
            <a:r>
              <a:rPr lang="fa-IR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در حفاظ رعایت گردد. بدین منظور لازم است ضخامت و پهنای حفاظ ها کمتر از 6 سانتی متر در نظر گرفته شود.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FEC21-AC69-4AED-944B-2FA97D87C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b="14188"/>
          <a:stretch/>
        </p:blipFill>
        <p:spPr>
          <a:xfrm>
            <a:off x="1318479" y="1242646"/>
            <a:ext cx="3625238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C7EA6-3898-466A-BEB1-1056875AE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23" y="5899500"/>
            <a:ext cx="1428750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FA78B-DCA0-47D4-AC43-26F0F7271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0" b="6838"/>
          <a:stretch/>
        </p:blipFill>
        <p:spPr>
          <a:xfrm>
            <a:off x="6980726" y="1242646"/>
            <a:ext cx="3769336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9F4AB2-4BC0-41F0-A3B1-65A805245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06" y="5849815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B6089A-7E59-497E-B5E0-0246D39FEFEA}"/>
              </a:ext>
            </a:extLst>
          </p:cNvPr>
          <p:cNvSpPr/>
          <p:nvPr/>
        </p:nvSpPr>
        <p:spPr>
          <a:xfrm>
            <a:off x="760227" y="2086418"/>
            <a:ext cx="2667172" cy="2685164"/>
          </a:xfrm>
          <a:prstGeom prst="ellipse">
            <a:avLst/>
          </a:prstGeom>
          <a:solidFill>
            <a:schemeClr val="accent5">
              <a:alpha val="8549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4EDB1-B15B-4724-9908-A4AAE881DD6B}"/>
              </a:ext>
            </a:extLst>
          </p:cNvPr>
          <p:cNvSpPr txBox="1"/>
          <p:nvPr/>
        </p:nvSpPr>
        <p:spPr>
          <a:xfrm>
            <a:off x="851878" y="2644170"/>
            <a:ext cx="2483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800" dirty="0">
                <a:solidFill>
                  <a:schemeClr val="bg1"/>
                </a:solidFill>
                <a:cs typeface="B Titr" panose="00000700000000000000" pitchFamily="2" charset="-78"/>
              </a:rPr>
              <a:t>نقاط </a:t>
            </a:r>
          </a:p>
          <a:p>
            <a:pPr algn="ctr"/>
            <a:r>
              <a:rPr lang="fa-IR" sz="4800" dirty="0">
                <a:solidFill>
                  <a:schemeClr val="bg1"/>
                </a:solidFill>
                <a:cs typeface="B Titr" panose="00000700000000000000" pitchFamily="2" charset="-78"/>
              </a:rPr>
              <a:t>گیرکردن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4CDD82-B5BB-49B8-8060-80A0CC062358}"/>
              </a:ext>
            </a:extLst>
          </p:cNvPr>
          <p:cNvSpPr txBox="1"/>
          <p:nvPr/>
        </p:nvSpPr>
        <p:spPr>
          <a:xfrm>
            <a:off x="5910771" y="1043923"/>
            <a:ext cx="5250155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امکان گیرکردن انگشت، لباس و موی استفاده کنندگان</a:t>
            </a:r>
          </a:p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در فضای ایجاد شده در بخش شروع سرسره های وسیله ترکیبی </a:t>
            </a:r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EDF89-E416-4245-8014-C2B805F762CB}"/>
              </a:ext>
            </a:extLst>
          </p:cNvPr>
          <p:cNvSpPr txBox="1"/>
          <p:nvPr/>
        </p:nvSpPr>
        <p:spPr>
          <a:xfrm>
            <a:off x="5696299" y="3250199"/>
            <a:ext cx="6136607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lvl="2" algn="ctr" rtl="1"/>
            <a:r>
              <a:rPr lang="fa-IR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امکان گیرکردن شابلون های سروگردن، نیم تنه و </a:t>
            </a:r>
            <a:r>
              <a:rPr lang="en-US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V</a:t>
            </a:r>
            <a:r>
              <a:rPr lang="fa-IR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شکل در وسیله ترکیبی </a:t>
            </a:r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9B778-3056-4F73-A0D5-60B8765A3CB4}"/>
              </a:ext>
            </a:extLst>
          </p:cNvPr>
          <p:cNvSpPr txBox="1"/>
          <p:nvPr/>
        </p:nvSpPr>
        <p:spPr>
          <a:xfrm>
            <a:off x="5910771" y="5285509"/>
            <a:ext cx="5474576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امکان گیر کردن پا و ساق پا در فاصله های آزاد بیش از 3 سانتی متر </a:t>
            </a:r>
          </a:p>
          <a:p>
            <a:pPr algn="ctr"/>
            <a:r>
              <a:rPr lang="fa-IR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در </a:t>
            </a:r>
            <a:r>
              <a:rPr lang="fa-IR" b="1" dirty="0">
                <a:solidFill>
                  <a:schemeClr val="bg1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سکوی وسیله ترکیبی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D746B1-133D-4F0F-B16B-DB7390A5A044}"/>
              </a:ext>
            </a:extLst>
          </p:cNvPr>
          <p:cNvCxnSpPr>
            <a:cxnSpLocks/>
            <a:stCxn id="3" idx="6"/>
            <a:endCxn id="7" idx="1"/>
          </p:cNvCxnSpPr>
          <p:nvPr/>
        </p:nvCxnSpPr>
        <p:spPr>
          <a:xfrm flipV="1">
            <a:off x="3427399" y="1367089"/>
            <a:ext cx="2483372" cy="20619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C28655-DB3C-42B2-B471-C2634C25D55E}"/>
              </a:ext>
            </a:extLst>
          </p:cNvPr>
          <p:cNvCxnSpPr>
            <a:cxnSpLocks/>
            <a:stCxn id="3" idx="6"/>
            <a:endCxn id="9" idx="1"/>
          </p:cNvCxnSpPr>
          <p:nvPr/>
        </p:nvCxnSpPr>
        <p:spPr>
          <a:xfrm>
            <a:off x="3427399" y="3429000"/>
            <a:ext cx="2268900" cy="586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9BE374-0698-4597-8660-067A3013E91C}"/>
              </a:ext>
            </a:extLst>
          </p:cNvPr>
          <p:cNvCxnSpPr>
            <a:cxnSpLocks/>
            <a:stCxn id="3" idx="6"/>
            <a:endCxn id="11" idx="1"/>
          </p:cNvCxnSpPr>
          <p:nvPr/>
        </p:nvCxnSpPr>
        <p:spPr>
          <a:xfrm>
            <a:off x="3427399" y="3429000"/>
            <a:ext cx="2483372" cy="21796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4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75601-8E84-439D-9070-65BA8C352ADC}"/>
              </a:ext>
            </a:extLst>
          </p:cNvPr>
          <p:cNvSpPr txBox="1"/>
          <p:nvPr/>
        </p:nvSpPr>
        <p:spPr>
          <a:xfrm>
            <a:off x="2180490" y="222739"/>
            <a:ext cx="967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* امکان گیرکردن انگشت، لباس و موی استفاده کنندگان در فضای ایجاد شده در بخش شروع سرسره های وسیله ترکیبی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EFE8FB-DE88-4A5A-BEF8-3D09C0E66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75" y="5875404"/>
            <a:ext cx="1428750" cy="781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B4957-C46C-472B-BA84-C9217F705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7436"/>
          <a:stretch/>
        </p:blipFill>
        <p:spPr>
          <a:xfrm>
            <a:off x="1334923" y="1029798"/>
            <a:ext cx="3388454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AC6125-D3F0-4513-AA6F-EDBCA57B2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280" y="1029798"/>
            <a:ext cx="520192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0B294-ADE2-46C0-9F66-5195F98FB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820" y="5803966"/>
            <a:ext cx="140017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1142</Words>
  <Application>Microsoft Office PowerPoint</Application>
  <PresentationFormat>Widescreen</PresentationFormat>
  <Paragraphs>124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B Nazanin</vt:lpstr>
      <vt:lpstr>B Titr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مهیار شاهین</dc:creator>
  <cp:lastModifiedBy>سعید سیدحسینی</cp:lastModifiedBy>
  <cp:revision>59</cp:revision>
  <dcterms:created xsi:type="dcterms:W3CDTF">2020-07-30T06:24:20Z</dcterms:created>
  <dcterms:modified xsi:type="dcterms:W3CDTF">2023-10-25T11:29:54Z</dcterms:modified>
</cp:coreProperties>
</file>